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9"/>
  </p:notesMasterIdLst>
  <p:handoutMasterIdLst>
    <p:handoutMasterId r:id="rId10"/>
  </p:handoutMasterIdLst>
  <p:sldIdLst>
    <p:sldId id="534" r:id="rId2"/>
    <p:sldId id="461" r:id="rId3"/>
    <p:sldId id="537" r:id="rId4"/>
    <p:sldId id="506" r:id="rId5"/>
    <p:sldId id="533" r:id="rId6"/>
    <p:sldId id="535" r:id="rId7"/>
    <p:sldId id="536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DE3"/>
    <a:srgbClr val="E5E9F3"/>
    <a:srgbClr val="F9CF67"/>
    <a:srgbClr val="FFF4E7"/>
    <a:srgbClr val="008000"/>
    <a:srgbClr val="FF2929"/>
    <a:srgbClr val="FFFF00"/>
    <a:srgbClr val="FF6600"/>
    <a:srgbClr val="FF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7" autoAdjust="0"/>
    <p:restoredTop sz="94676" autoAdjust="0"/>
  </p:normalViewPr>
  <p:slideViewPr>
    <p:cSldViewPr>
      <p:cViewPr varScale="1">
        <p:scale>
          <a:sx n="69" d="100"/>
          <a:sy n="69" d="100"/>
        </p:scale>
        <p:origin x="6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61" cy="46418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5" y="0"/>
            <a:ext cx="3038161" cy="46418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200"/>
            </a:lvl1pPr>
          </a:lstStyle>
          <a:p>
            <a:fld id="{F062A133-06F0-40CF-AC19-CF6546993D27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1"/>
            <a:ext cx="3038161" cy="46418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5" y="8830621"/>
            <a:ext cx="3038161" cy="46418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200"/>
            </a:lvl1pPr>
          </a:lstStyle>
          <a:p>
            <a:fld id="{A1EC1BD8-2030-4400-A468-F1A080950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0892" tIns="45445" rIns="90892" bIns="454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0892" tIns="45445" rIns="90892" bIns="45445" rtlCol="0"/>
          <a:lstStyle>
            <a:lvl1pPr algn="r">
              <a:defRPr sz="1200"/>
            </a:lvl1pPr>
          </a:lstStyle>
          <a:p>
            <a:fld id="{8C7B4A73-EE40-49C7-A45D-B19A2152FD15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2" tIns="45445" rIns="90892" bIns="454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0892" tIns="45445" rIns="90892" bIns="454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0892" tIns="45445" rIns="90892" bIns="454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0892" tIns="45445" rIns="90892" bIns="45445" rtlCol="0" anchor="b"/>
          <a:lstStyle>
            <a:lvl1pPr algn="r">
              <a:defRPr sz="1200"/>
            </a:lvl1pPr>
          </a:lstStyle>
          <a:p>
            <a:fld id="{8F3610F0-53C7-4413-8069-1EA7B57CC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8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8E728-C1AC-4EB3-A69F-E41AD92050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8F8ED-1A03-4123-8813-D428260EC9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902">
              <a:defRPr/>
            </a:pPr>
            <a:fld id="{31D8F8ED-1A03-4123-8813-D428260EC922}" type="slidenum">
              <a:rPr lang="en-US">
                <a:solidFill>
                  <a:prstClr val="black"/>
                </a:solidFill>
                <a:latin typeface="Calibri"/>
              </a:rPr>
              <a:pPr defTabSz="906902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28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D6A4DBA-CA82-427C-BC8A-8383A7FBEE7B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23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726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20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72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339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1357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229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2283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964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24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8DE1-2BEE-4511-8FC2-2AA3EFF906C3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243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261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065F-0550-4829-B2AC-B535E0C56DDC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D63E-28BA-4216-A457-1189E7CF4615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79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142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720D-3C19-4E7C-ABA5-EAFF63D363DA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4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F7DB4C-02CC-4A08-9ABA-B864C2C0ABE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71F168-BAAC-4FAC-B483-F3B15EF8F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 Purchase Discussion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07148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 smtClean="0"/>
              <a:t>October 10,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AutoShape 2" descr="Image result for Leonard Bu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364807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535709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Fleet Listing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868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7162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Harpursville Central School District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8398"/>
              </p:ext>
            </p:extLst>
          </p:nvPr>
        </p:nvGraphicFramePr>
        <p:xfrm>
          <a:off x="228602" y="1877950"/>
          <a:ext cx="8686799" cy="4823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772">
                  <a:extLst>
                    <a:ext uri="{9D8B030D-6E8A-4147-A177-3AD203B41FA5}">
                      <a16:colId xmlns:a16="http://schemas.microsoft.com/office/drawing/2014/main" val="3390896524"/>
                    </a:ext>
                  </a:extLst>
                </a:gridCol>
                <a:gridCol w="706772">
                  <a:extLst>
                    <a:ext uri="{9D8B030D-6E8A-4147-A177-3AD203B41FA5}">
                      <a16:colId xmlns:a16="http://schemas.microsoft.com/office/drawing/2014/main" val="2431668189"/>
                    </a:ext>
                  </a:extLst>
                </a:gridCol>
                <a:gridCol w="706772">
                  <a:extLst>
                    <a:ext uri="{9D8B030D-6E8A-4147-A177-3AD203B41FA5}">
                      <a16:colId xmlns:a16="http://schemas.microsoft.com/office/drawing/2014/main" val="1844403941"/>
                    </a:ext>
                  </a:extLst>
                </a:gridCol>
                <a:gridCol w="811343">
                  <a:extLst>
                    <a:ext uri="{9D8B030D-6E8A-4147-A177-3AD203B41FA5}">
                      <a16:colId xmlns:a16="http://schemas.microsoft.com/office/drawing/2014/main" val="1008955785"/>
                    </a:ext>
                  </a:extLst>
                </a:gridCol>
                <a:gridCol w="692348">
                  <a:extLst>
                    <a:ext uri="{9D8B030D-6E8A-4147-A177-3AD203B41FA5}">
                      <a16:colId xmlns:a16="http://schemas.microsoft.com/office/drawing/2014/main" val="2732383223"/>
                    </a:ext>
                  </a:extLst>
                </a:gridCol>
                <a:gridCol w="2235706">
                  <a:extLst>
                    <a:ext uri="{9D8B030D-6E8A-4147-A177-3AD203B41FA5}">
                      <a16:colId xmlns:a16="http://schemas.microsoft.com/office/drawing/2014/main" val="2955820781"/>
                    </a:ext>
                  </a:extLst>
                </a:gridCol>
                <a:gridCol w="1586630">
                  <a:extLst>
                    <a:ext uri="{9D8B030D-6E8A-4147-A177-3AD203B41FA5}">
                      <a16:colId xmlns:a16="http://schemas.microsoft.com/office/drawing/2014/main" val="147350450"/>
                    </a:ext>
                  </a:extLst>
                </a:gridCol>
                <a:gridCol w="1240456">
                  <a:extLst>
                    <a:ext uri="{9D8B030D-6E8A-4147-A177-3AD203B41FA5}">
                      <a16:colId xmlns:a16="http://schemas.microsoft.com/office/drawing/2014/main" val="3306699590"/>
                    </a:ext>
                  </a:extLst>
                </a:gridCol>
              </a:tblGrid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Bus#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Mileage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VIN#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Chassis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360649650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119,222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4DRBUAAN88A520543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2208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117,249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4DRBUAAN49B664585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20477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121,510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4DRBUAAN69B664586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67713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165,049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4DRBUAANXBB259885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2942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108,073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4DRBUAAN2BB264109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025708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123,233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4DRBUAAN8DB170108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04903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89,488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4DRBUAAN2FB095327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78963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66,996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4DRBUAAN4FB095328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1310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54,051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4DRBUAAN6FB095329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01716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64,059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4DRBUAAN6GB719731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71530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57,033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4DRBUAAN8GB719732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8658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31,133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4DRBUAAN3GB737653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Leased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4871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35,086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4DRBUC8N8HB751762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17575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48,074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4DRBUC8N1HB751764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6297"/>
                  </a:ext>
                </a:extLst>
              </a:tr>
              <a:tr h="233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9,447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4DRBUC8N8JB543032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17/18 Purchase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1667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8,465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4DRBUC8NXJB543033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17/18 Purchase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7630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4DRBUC8N0KB141491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 </a:t>
                      </a:r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18/19 Purchase</a:t>
                      </a:r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06810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4DRBUC8N9KB142395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 CE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32378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137,577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2D8HN54P18R814315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11210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137,671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2A4RR2D18AR391315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966688196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68,151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4DRNZSKK7DB203625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Bus AE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4090148618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35,799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1GB6G5BL4F1170217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/ CHEV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Leased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985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4,060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Suburban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1GNSKKEC8JR143090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Suburban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0" marR="6950" marT="69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4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646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Fleet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68013"/>
              </p:ext>
            </p:extLst>
          </p:nvPr>
        </p:nvGraphicFramePr>
        <p:xfrm>
          <a:off x="1371600" y="2590798"/>
          <a:ext cx="66040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391">
                  <a:extLst>
                    <a:ext uri="{9D8B030D-6E8A-4147-A177-3AD203B41FA5}">
                      <a16:colId xmlns:a16="http://schemas.microsoft.com/office/drawing/2014/main" val="1108574619"/>
                    </a:ext>
                  </a:extLst>
                </a:gridCol>
                <a:gridCol w="1262037">
                  <a:extLst>
                    <a:ext uri="{9D8B030D-6E8A-4147-A177-3AD203B41FA5}">
                      <a16:colId xmlns:a16="http://schemas.microsoft.com/office/drawing/2014/main" val="972583338"/>
                    </a:ext>
                  </a:extLst>
                </a:gridCol>
                <a:gridCol w="1522459">
                  <a:extLst>
                    <a:ext uri="{9D8B030D-6E8A-4147-A177-3AD203B41FA5}">
                      <a16:colId xmlns:a16="http://schemas.microsoft.com/office/drawing/2014/main" val="1357367985"/>
                    </a:ext>
                  </a:extLst>
                </a:gridCol>
                <a:gridCol w="1442331">
                  <a:extLst>
                    <a:ext uri="{9D8B030D-6E8A-4147-A177-3AD203B41FA5}">
                      <a16:colId xmlns:a16="http://schemas.microsoft.com/office/drawing/2014/main" val="290690453"/>
                    </a:ext>
                  </a:extLst>
                </a:gridCol>
                <a:gridCol w="1308782">
                  <a:extLst>
                    <a:ext uri="{9D8B030D-6E8A-4147-A177-3AD203B41FA5}">
                      <a16:colId xmlns:a16="http://schemas.microsoft.com/office/drawing/2014/main" val="4055095140"/>
                    </a:ext>
                  </a:extLst>
                </a:gridCol>
              </a:tblGrid>
              <a:tr h="277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Vehicles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Large Bus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Small Bus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Non-Bus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0054212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2018/19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23.00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6870248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2019/20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23.00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18.00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5126277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2020/21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18.00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0989990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2021/22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2.00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260698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2.00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3982719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2023/24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2.00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257711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2024/25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2.00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355619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2025/26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540272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2026/27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18.00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846881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2027/28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17257"/>
                  </a:ext>
                </a:extLst>
              </a:tr>
              <a:tr h="277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2028/29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23.00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18.00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3.00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959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1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0"/>
            <a:ext cx="86868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5344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srgbClr val="FFFFFF">
                      <a:lumMod val="95000"/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Harpursville Central School District</a:t>
            </a:r>
          </a:p>
          <a:p>
            <a:endParaRPr lang="en-US" sz="17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srgbClr val="FFFFFF">
                    <a:lumMod val="95000"/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5400000" algn="t" rotWithShape="0">
                    <a:srgbClr val="FFFFFF">
                      <a:lumMod val="95000"/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Vehicle Replacement Schedule Criteria: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srgbClr val="FFFFFF">
                    <a:lumMod val="95000"/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9CF67"/>
              </a:buClr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F9CF6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plan based on achieving and maintaining a 7 year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rotation on the district’s small &amp; large bus fleet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rgbClr val="FFC000"/>
              </a:buClr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Pattern used for Proposed Rotation:</a:t>
            </a:r>
          </a:p>
          <a:p>
            <a:pPr lvl="1">
              <a:buClr>
                <a:srgbClr val="FFC000"/>
              </a:buClr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fleet size of 18 Type C’s (large buses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A/B’s (small buses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3 Vans/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Suburbans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Lease Buses (133/152) will expire in the 2019-20 year.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Clr>
                <a:srgbClr val="FFC000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Term Fleet Rotation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667500"/>
            <a:ext cx="899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 for: Harpursville CSD		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      Leonard Bus Sales, Inc. </a:t>
            </a:r>
          </a:p>
        </p:txBody>
      </p:sp>
    </p:spTree>
    <p:extLst>
      <p:ext uri="{BB962C8B-B14F-4D97-AF65-F5344CB8AC3E}">
        <p14:creationId xmlns:p14="http://schemas.microsoft.com/office/powerpoint/2010/main" val="3709810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538785"/>
            <a:ext cx="88392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29186"/>
              </p:ext>
            </p:extLst>
          </p:nvPr>
        </p:nvGraphicFramePr>
        <p:xfrm>
          <a:off x="191329" y="2139553"/>
          <a:ext cx="8788395" cy="424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19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Purchase Year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Quantity Purchased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Estimated                       Cost of New</a:t>
                      </a:r>
                      <a:r>
                        <a:rPr lang="en-U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Vehicles</a:t>
                      </a:r>
                      <a:endParaRPr lang="en-US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Estimated Trade Values</a:t>
                      </a:r>
                    </a:p>
                    <a:p>
                      <a:pPr algn="ctr" fontAlgn="b"/>
                      <a:r>
                        <a:rPr lang="en-US" sz="900" b="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(see</a:t>
                      </a:r>
                      <a:r>
                        <a:rPr lang="en-US" sz="900" b="0" i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Trade slide for proposed trades)</a:t>
                      </a:r>
                      <a:endParaRPr lang="en-US" sz="9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Estimated</a:t>
                      </a:r>
                      <a:r>
                        <a:rPr lang="en-U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Net Vehicle Cost</a:t>
                      </a:r>
                      <a:endParaRPr lang="en-US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Estimated             State Aid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Total Estimated</a:t>
                      </a:r>
                      <a:r>
                        <a:rPr lang="en-U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Final Vehicle Cost to District</a:t>
                      </a:r>
                      <a:endParaRPr lang="en-US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025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9CF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Type 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Type </a:t>
                      </a:r>
                      <a:r>
                        <a:rPr lang="en-US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A/Other</a:t>
                      </a:r>
                      <a:endParaRPr lang="en-US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CF6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258,816.52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(</a:t>
                      </a:r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6,600.00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252,216.52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</a:t>
                      </a:r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226,994.87)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25,221.65 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415,900.32 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(7,000.00)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408,900.32 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</a:t>
                      </a:r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(368,010.09)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40,890.03 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297,372.58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(4,200.00)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293,172.58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(263,855.32)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29,317.26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304,806.89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(13,500.00)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291,306.89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(262,176.20)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29,130.69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373,602.31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(43,500.00)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330,102.31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(297,092.08)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33,010.23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382,942.36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(46,500.00)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336,442.36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(302,798.13)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33,644.24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392,515.92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(49,500.00)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343,015.92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(308,714.33)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34,301.59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336,449.78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(42,000.00)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294,449.78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(265,004.80)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29,444.98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2026/27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412,387.04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(52,500.00)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359,887.04 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(323,898.34)</a:t>
                      </a:r>
                    </a:p>
                  </a:txBody>
                  <a:tcPr marL="9525" marR="9525" marT="9525" marB="0" anchor="ctr"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35,988.70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3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2027/28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353,482.55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(42,000.00)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311,482.55 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(280,334.29)</a:t>
                      </a:r>
                    </a:p>
                  </a:txBody>
                  <a:tcPr marL="9525" marR="9525" marT="9525" marB="0" anchor="ctr">
                    <a:solidFill>
                      <a:srgbClr val="E5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31,148.25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2028/29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0649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6828" y="6274559"/>
            <a:ext cx="8784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*The figures posted on these pages are all estimates, the figures are to be used as a guideline only. Bus options, bus condition and current market will factor in at the time of the payments and trades.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0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Harpursville Central School District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Needed to Achieve &amp; Maintain Proposed Rotation – Projected out 10 Years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77969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Term Fleet Rotation Plan</a:t>
            </a:r>
          </a:p>
          <a:p>
            <a:r>
              <a:rPr lang="en-US" altLang="en-US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Fixed 7 Year Rotation </a:t>
            </a:r>
            <a:endParaRPr lang="en-US" alt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6667500"/>
            <a:ext cx="899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 for: Harpursville CSD		               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      Leonard Bus Sales, Inc. </a:t>
            </a:r>
          </a:p>
        </p:txBody>
      </p:sp>
    </p:spTree>
    <p:extLst>
      <p:ext uri="{BB962C8B-B14F-4D97-AF65-F5344CB8AC3E}">
        <p14:creationId xmlns:p14="http://schemas.microsoft.com/office/powerpoint/2010/main" val="1340146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Types and Cost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6865" y="2667000"/>
            <a:ext cx="6798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72 Passenger Diesel Bus ($127,042.44)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66 Passenger Diesel Bus ($125,026.44)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Passenger Diesel Bus ($59,810.40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Chevy Suburban	($40,821)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Dodge Caravan ($22,300)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Table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F168-BAAC-4FAC-B483-F3B15EF8F0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908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10, 2018 – Initial Discussion</a:t>
            </a:r>
          </a:p>
          <a:p>
            <a:r>
              <a:rPr lang="en-US" dirty="0" smtClean="0"/>
              <a:t>October 10-November </a:t>
            </a:r>
            <a:r>
              <a:rPr lang="en-US" dirty="0" smtClean="0"/>
              <a:t>14, </a:t>
            </a:r>
            <a:r>
              <a:rPr lang="en-US" dirty="0" smtClean="0"/>
              <a:t>2018 – Field Questions </a:t>
            </a:r>
          </a:p>
          <a:p>
            <a:r>
              <a:rPr lang="en-US" dirty="0" smtClean="0"/>
              <a:t>November </a:t>
            </a:r>
            <a:r>
              <a:rPr lang="en-US" dirty="0" smtClean="0"/>
              <a:t>14, 2018 </a:t>
            </a:r>
            <a:r>
              <a:rPr lang="en-US" dirty="0" smtClean="0"/>
              <a:t>– </a:t>
            </a:r>
            <a:r>
              <a:rPr lang="en-US" dirty="0" smtClean="0"/>
              <a:t>Second Discussion and Narrowing of Scope</a:t>
            </a:r>
          </a:p>
          <a:p>
            <a:r>
              <a:rPr lang="en-US" dirty="0" smtClean="0"/>
              <a:t>November 14 – December 12, 2018 – 	Collect final quotes and other 									appropriate items</a:t>
            </a:r>
            <a:endParaRPr lang="en-US" dirty="0" smtClean="0"/>
          </a:p>
          <a:p>
            <a:r>
              <a:rPr lang="en-US" dirty="0" smtClean="0"/>
              <a:t>December 12</a:t>
            </a:r>
            <a:r>
              <a:rPr lang="en-US" dirty="0" smtClean="0"/>
              <a:t>, 2018 –	Board Approval of Plan and adoption of Bond 					Resolution</a:t>
            </a:r>
          </a:p>
          <a:p>
            <a:r>
              <a:rPr lang="en-US" dirty="0" smtClean="0"/>
              <a:t>December </a:t>
            </a:r>
            <a:r>
              <a:rPr lang="en-US" dirty="0"/>
              <a:t>12, 2018 – Begin to advertise Special Meeting for Public Vote</a:t>
            </a:r>
          </a:p>
          <a:p>
            <a:r>
              <a:rPr lang="en-US" dirty="0"/>
              <a:t>				(We could vote as early as </a:t>
            </a:r>
            <a:r>
              <a:rPr lang="en-US" dirty="0" smtClean="0"/>
              <a:t>January 28, 2019)</a:t>
            </a:r>
            <a:endParaRPr lang="en-US" dirty="0"/>
          </a:p>
          <a:p>
            <a:r>
              <a:rPr lang="en-US" dirty="0" smtClean="0"/>
              <a:t>February 2019– </a:t>
            </a:r>
            <a:r>
              <a:rPr lang="en-US" dirty="0" smtClean="0"/>
              <a:t>Special Meeting – Public Vote </a:t>
            </a:r>
            <a:endParaRPr lang="en-US" dirty="0" smtClean="0"/>
          </a:p>
          <a:p>
            <a:r>
              <a:rPr lang="en-US" dirty="0" smtClean="0"/>
              <a:t>Summer 2019 </a:t>
            </a:r>
            <a:r>
              <a:rPr lang="en-US" dirty="0" smtClean="0"/>
              <a:t>Borrowing and Delivery of new buses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15914</TotalTime>
  <Words>807</Words>
  <Application>Microsoft Office PowerPoint</Application>
  <PresentationFormat>On-screen Show (4:3)</PresentationFormat>
  <Paragraphs>387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Times New Roman</vt:lpstr>
      <vt:lpstr>Wingdings</vt:lpstr>
      <vt:lpstr>Organic</vt:lpstr>
      <vt:lpstr>Bus Purchase Discussion </vt:lpstr>
      <vt:lpstr>Current Fleet Listing</vt:lpstr>
      <vt:lpstr>Current Fleet Table</vt:lpstr>
      <vt:lpstr>PowerPoint Presentation</vt:lpstr>
      <vt:lpstr>PowerPoint Presentation</vt:lpstr>
      <vt:lpstr>Bus Types and Cost </vt:lpstr>
      <vt:lpstr>Time Table </vt:lpstr>
    </vt:vector>
  </TitlesOfParts>
  <Company>Leonard Bus Sales,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Walker</dc:creator>
  <cp:lastModifiedBy>Joe J. McLaughlin</cp:lastModifiedBy>
  <cp:revision>657</cp:revision>
  <cp:lastPrinted>2018-10-04T19:37:48Z</cp:lastPrinted>
  <dcterms:created xsi:type="dcterms:W3CDTF">2012-04-19T17:20:05Z</dcterms:created>
  <dcterms:modified xsi:type="dcterms:W3CDTF">2018-10-05T15:52:13Z</dcterms:modified>
</cp:coreProperties>
</file>